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5" autoAdjust="0"/>
    <p:restoredTop sz="80150" autoAdjust="0"/>
  </p:normalViewPr>
  <p:slideViewPr>
    <p:cSldViewPr snapToGrid="0">
      <p:cViewPr>
        <p:scale>
          <a:sx n="103" d="100"/>
          <a:sy n="103" d="100"/>
        </p:scale>
        <p:origin x="-1936" y="-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24D9F-C1EE-ED44-92BF-4E7F96E7CA9F}" type="datetimeFigureOut">
              <a:rPr lang="en-US" smtClean="0"/>
              <a:t>9/17/16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4D71B-80AC-9F4D-B5C5-C69C4D3E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55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Impedance control defines forces as a result of external motions imposed by the environment</a:t>
            </a:r>
          </a:p>
          <a:p>
            <a:endParaRPr lang="en-US" dirty="0" smtClean="0"/>
          </a:p>
          <a:p>
            <a:r>
              <a:rPr lang="en-US" dirty="0" smtClean="0"/>
              <a:t>Admittance control</a:t>
            </a:r>
            <a:r>
              <a:rPr lang="en-US" baseline="0" dirty="0" smtClean="0"/>
              <a:t> defines motions as a result of external forces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0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“CPG with force” experiment, the CPG model in [7] was modified such that the stabilizing amplitude dynamics in the oscillator equations were augmented to include an “amplitude force” equal to that used in the nine-window shape </a:t>
            </a:r>
            <a:r>
              <a:rPr lang="en-US" dirty="0" err="1" smtClean="0"/>
              <a:t>controller,i.e</a:t>
            </a:r>
            <a:r>
              <a:rPr lang="en-US" dirty="0" smtClean="0"/>
              <a:t>., </a:t>
            </a:r>
            <a:r>
              <a:rPr lang="en-US" dirty="0" err="1" smtClean="0"/>
              <a:t>Fσ</a:t>
            </a:r>
            <a:r>
              <a:rPr lang="en-US" dirty="0" smtClean="0"/>
              <a:t> = </a:t>
            </a:r>
            <a:r>
              <a:rPr lang="en-US" dirty="0" err="1" smtClean="0"/>
              <a:t>Jτext−Foffset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resulting amplitude dynamics for the forced CPG controller were thus equivalent to those used in the shape-based compliant control implementation</a:t>
            </a:r>
          </a:p>
          <a:p>
            <a:endParaRPr lang="en-US" dirty="0" smtClean="0"/>
          </a:p>
          <a:p>
            <a:r>
              <a:rPr lang="en-US" dirty="0" smtClean="0"/>
              <a:t>The only practical difference between the forced CPG control and the nine window shape-based compliance was that the shape- based controller used traveling spatial windows where the CPG approach had windows fixed at the joint positions.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1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(1) represents the controlled second-order dynamics for the system, where the low-level controller is a standard PD control law. </a:t>
            </a:r>
          </a:p>
          <a:p>
            <a:endParaRPr lang="en-US" dirty="0" smtClean="0"/>
          </a:p>
          <a:p>
            <a:r>
              <a:rPr lang="en-US" dirty="0" smtClean="0"/>
              <a:t>What makes this an admittance controller is that the desired set point </a:t>
            </a:r>
            <a:r>
              <a:rPr lang="en-US" dirty="0" err="1" smtClean="0"/>
              <a:t>θd</a:t>
            </a:r>
            <a:r>
              <a:rPr lang="en-US" dirty="0" smtClean="0"/>
              <a:t> in (1) has its own set of dynamics that adjust </a:t>
            </a:r>
            <a:r>
              <a:rPr lang="en-US" dirty="0" err="1" smtClean="0"/>
              <a:t>θd</a:t>
            </a:r>
            <a:r>
              <a:rPr lang="en-US" dirty="0" smtClean="0"/>
              <a:t> in response to external forcing, measured by </a:t>
            </a:r>
            <a:r>
              <a:rPr lang="en-US" dirty="0" err="1" smtClean="0"/>
              <a:t>τext</a:t>
            </a:r>
            <a:r>
              <a:rPr lang="en-US" dirty="0" smtClean="0"/>
              <a:t>. Equation (2) specifies that the desired joint signal </a:t>
            </a:r>
            <a:r>
              <a:rPr lang="en-US" dirty="0" err="1" smtClean="0"/>
              <a:t>θd</a:t>
            </a:r>
            <a:r>
              <a:rPr lang="en-US" dirty="0" smtClean="0"/>
              <a:t> has the linear dynamics of a forced spring-mass-damper, with a nominal trajectory defined by θ0</a:t>
            </a:r>
          </a:p>
          <a:p>
            <a:endParaRPr lang="en-US" dirty="0" smtClean="0"/>
          </a:p>
          <a:p>
            <a:r>
              <a:rPr lang="en-US" dirty="0" smtClean="0"/>
              <a:t>m is an inertia, </a:t>
            </a:r>
            <a:r>
              <a:rPr lang="en-US" dirty="0" err="1" smtClean="0"/>
              <a:t>kd</a:t>
            </a:r>
            <a:r>
              <a:rPr lang="en-US" dirty="0" smtClean="0"/>
              <a:t> and </a:t>
            </a:r>
            <a:r>
              <a:rPr lang="en-US" dirty="0" err="1" smtClean="0"/>
              <a:t>kp</a:t>
            </a:r>
            <a:r>
              <a:rPr lang="en-US" dirty="0" smtClean="0"/>
              <a:t> are positive gains, </a:t>
            </a:r>
            <a:r>
              <a:rPr lang="en-US" dirty="0" err="1" smtClean="0"/>
              <a:t>τext</a:t>
            </a:r>
            <a:r>
              <a:rPr lang="en-US" dirty="0" smtClean="0"/>
              <a:t> is the torque due to the external force, </a:t>
            </a:r>
            <a:r>
              <a:rPr lang="en-US" dirty="0" err="1" smtClean="0"/>
              <a:t>Md</a:t>
            </a:r>
            <a:r>
              <a:rPr lang="en-US" dirty="0" smtClean="0"/>
              <a:t> is an effective mass, </a:t>
            </a:r>
            <a:r>
              <a:rPr lang="en-US" dirty="0" err="1" smtClean="0"/>
              <a:t>Bd</a:t>
            </a:r>
            <a:r>
              <a:rPr lang="en-US" dirty="0" smtClean="0"/>
              <a:t> an effective damping, and </a:t>
            </a:r>
            <a:r>
              <a:rPr lang="en-US" dirty="0" err="1" smtClean="0"/>
              <a:t>Kd</a:t>
            </a:r>
            <a:r>
              <a:rPr lang="en-US" dirty="0" smtClean="0"/>
              <a:t> an effective spring constant.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freedom in choosing f is what makes DMPs more general than admittance controllers. </a:t>
            </a:r>
          </a:p>
          <a:p>
            <a:endParaRPr lang="en-US" dirty="0" smtClean="0"/>
          </a:p>
          <a:p>
            <a:r>
              <a:rPr lang="en-US" dirty="0" smtClean="0"/>
              <a:t>An admittance controller can be thought of as a special case of a DMP, where the forcing signal f in (3) is explicitly a function of </a:t>
            </a:r>
            <a:r>
              <a:rPr lang="en-US" dirty="0" err="1" smtClean="0"/>
              <a:t>proprioceptively</a:t>
            </a:r>
            <a:r>
              <a:rPr lang="en-US" dirty="0" smtClean="0"/>
              <a:t>-measured environmental forces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β</a:t>
            </a:r>
            <a:r>
              <a:rPr lang="en-US" dirty="0" err="1" smtClean="0"/>
              <a:t>i</a:t>
            </a:r>
            <a:r>
              <a:rPr lang="en-US" dirty="0" smtClean="0"/>
              <a:t>(s)’s are linearly independent shape basis </a:t>
            </a:r>
            <a:r>
              <a:rPr lang="en-US" dirty="0" err="1" smtClean="0"/>
              <a:t>func</a:t>
            </a:r>
            <a:r>
              <a:rPr lang="en-US" dirty="0" smtClean="0"/>
              <a:t>- </a:t>
            </a:r>
            <a:r>
              <a:rPr lang="en-US" dirty="0" err="1" smtClean="0"/>
              <a:t>tions</a:t>
            </a:r>
            <a:r>
              <a:rPr lang="en-US" dirty="0" smtClean="0"/>
              <a:t>. These basis functions spatially encode static joint-to- joint coordination, i.e., these basis functions encode static shapes for a particular mechanism. The expression for h in (5) can be used to map (1) and (2), that define an </a:t>
            </a:r>
            <a:r>
              <a:rPr lang="en-US" dirty="0" err="1" smtClean="0"/>
              <a:t>admittancecontroller</a:t>
            </a:r>
            <a:r>
              <a:rPr lang="en-US" dirty="0" smtClean="0"/>
              <a:t> in joint space, into an equivalent expression in the shape parameter space </a:t>
            </a:r>
            <a:r>
              <a:rPr lang="en-US" dirty="0" err="1" smtClean="0"/>
              <a:t>Σ</a:t>
            </a:r>
            <a:r>
              <a:rPr lang="en-US" dirty="0" smtClean="0"/>
              <a:t> using the following relationships</a:t>
            </a:r>
          </a:p>
          <a:p>
            <a:endParaRPr lang="en-US" dirty="0" smtClean="0"/>
          </a:p>
          <a:p>
            <a:r>
              <a:rPr lang="en-US" dirty="0" err="1" smtClean="0"/>
              <a:t>γ</a:t>
            </a:r>
            <a:r>
              <a:rPr lang="en-US" dirty="0" smtClean="0"/>
              <a:t> = {d, 0}; </a:t>
            </a:r>
            <a:r>
              <a:rPr lang="en-US" dirty="0" err="1" smtClean="0"/>
              <a:t>σd</a:t>
            </a:r>
            <a:r>
              <a:rPr lang="en-US" dirty="0" smtClean="0"/>
              <a:t> defines a desired shape parameterization and σ0 a nominal shape parameterization. The </a:t>
            </a:r>
            <a:r>
              <a:rPr lang="en-US" dirty="0" err="1" smtClean="0"/>
              <a:t>Jacobian</a:t>
            </a:r>
            <a:r>
              <a:rPr lang="en-US" dirty="0" smtClean="0"/>
              <a:t> </a:t>
            </a:r>
            <a:r>
              <a:rPr lang="en-US" dirty="0" err="1" smtClean="0"/>
              <a:t>matrixJ</a:t>
            </a:r>
            <a:r>
              <a:rPr lang="en-US" dirty="0" smtClean="0"/>
              <a:t> in (7) is an analytical </a:t>
            </a:r>
            <a:r>
              <a:rPr lang="en-US" dirty="0" err="1" smtClean="0"/>
              <a:t>Jacobian</a:t>
            </a:r>
            <a:r>
              <a:rPr lang="en-US" dirty="0" smtClean="0"/>
              <a:t> that arises from changing coordinates from the shape parameter space to the joint space [18].</a:t>
            </a:r>
          </a:p>
          <a:p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Compliant control of shape parameters effectively equivalent to compliant control of joint angles, but the overall shapes a mechanism is allowed to take on are constrained to remain within a particular basis (specified by the β</a:t>
            </a:r>
            <a:r>
              <a:rPr lang="en-US" baseline="-25000" dirty="0" smtClean="0"/>
              <a:t>i</a:t>
            </a:r>
            <a:r>
              <a:rPr lang="en-US" dirty="0" smtClean="0"/>
              <a:t>’s)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γ</a:t>
            </a:r>
            <a:r>
              <a:rPr lang="en-US" dirty="0" smtClean="0"/>
              <a:t> = {d, 0}; </a:t>
            </a:r>
            <a:r>
              <a:rPr lang="en-US" dirty="0" err="1" smtClean="0"/>
              <a:t>σd</a:t>
            </a:r>
            <a:r>
              <a:rPr lang="en-US" dirty="0" smtClean="0"/>
              <a:t> defines a desired shape parameterization and σ0 a nominal shape parameterization. The </a:t>
            </a:r>
            <a:r>
              <a:rPr lang="en-US" dirty="0" err="1" smtClean="0"/>
              <a:t>Jacobian</a:t>
            </a:r>
            <a:r>
              <a:rPr lang="en-US" dirty="0" smtClean="0"/>
              <a:t> </a:t>
            </a:r>
            <a:r>
              <a:rPr lang="en-US" dirty="0" err="1" smtClean="0"/>
              <a:t>matrixJ</a:t>
            </a:r>
            <a:r>
              <a:rPr lang="en-US" dirty="0" smtClean="0"/>
              <a:t> in (7) is an analytical </a:t>
            </a:r>
            <a:r>
              <a:rPr lang="en-US" dirty="0" err="1" smtClean="0"/>
              <a:t>Jacobian</a:t>
            </a:r>
            <a:r>
              <a:rPr lang="en-US" dirty="0" smtClean="0"/>
              <a:t> that arises from changing coordinates from the shape parameter space to the joint space [18].</a:t>
            </a:r>
          </a:p>
          <a:p>
            <a:endParaRPr lang="en-US" dirty="0" smtClean="0"/>
          </a:p>
          <a:p>
            <a:r>
              <a:rPr lang="en-US" dirty="0" smtClean="0"/>
              <a:t>Which they then turn</a:t>
            </a:r>
            <a:r>
              <a:rPr lang="en-US" baseline="0" dirty="0" smtClean="0"/>
              <a:t> into a DMP in shape space by substituting a forcing term</a:t>
            </a:r>
          </a:p>
          <a:p>
            <a:r>
              <a:rPr lang="en-US" baseline="0" dirty="0" smtClean="0"/>
              <a:t>Equivalent to F = J </a:t>
            </a:r>
            <a:r>
              <a:rPr lang="en-US" baseline="0" dirty="0" err="1" smtClean="0"/>
              <a:t>tau_ext</a:t>
            </a:r>
          </a:p>
          <a:p>
            <a:r>
              <a:rPr lang="en-US" baseline="0" dirty="0" err="1" smtClean="0"/>
              <a:t>----- Meeting Notes (9/18/16 19:16) -----</a:t>
            </a:r>
          </a:p>
          <a:p>
            <a:r>
              <a:rPr lang="en-US" baseline="0" dirty="0" err="1" smtClean="0"/>
              <a:t>DMP not Admittance control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Note that in(11), </a:t>
            </a:r>
            <a:r>
              <a:rPr lang="en-US" baseline="0" dirty="0" err="1" smtClean="0"/>
              <a:t>θ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κ</a:t>
            </a:r>
            <a:r>
              <a:rPr lang="en-US" baseline="0" dirty="0" smtClean="0"/>
              <a:t>, t ∈ RN, where </a:t>
            </a:r>
            <a:r>
              <a:rPr lang="en-US" baseline="0" dirty="0" err="1" smtClean="0"/>
              <a:t>κ</a:t>
            </a:r>
            <a:r>
              <a:rPr lang="en-US" baseline="0" dirty="0" smtClean="0"/>
              <a:t> and t are actually N ×1 vectors of ones multiplied by the corresponding parameter values, and sin() acts component-wise.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serpenoid</a:t>
            </a:r>
            <a:r>
              <a:rPr lang="en-US" baseline="0" dirty="0" smtClean="0"/>
              <a:t> model in (11) is a whole-body kinematic model in the sense that changing any of the parameters </a:t>
            </a:r>
            <a:r>
              <a:rPr lang="en-US" baseline="0" dirty="0" err="1" smtClean="0"/>
              <a:t>κ</a:t>
            </a:r>
            <a:r>
              <a:rPr lang="en-US" baseline="0" dirty="0" smtClean="0"/>
              <a:t>, A, </a:t>
            </a:r>
            <a:r>
              <a:rPr lang="en-US" baseline="0" dirty="0" err="1" smtClean="0"/>
              <a:t>η</a:t>
            </a:r>
            <a:r>
              <a:rPr lang="en-US" baseline="0" dirty="0" smtClean="0"/>
              <a:t>, or </a:t>
            </a:r>
            <a:r>
              <a:rPr lang="en-US" baseline="0" dirty="0" err="1" smtClean="0"/>
              <a:t>ω</a:t>
            </a:r>
            <a:r>
              <a:rPr lang="en-US" baseline="0" dirty="0" smtClean="0"/>
              <a:t> changes the shape of the entire robot.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Because this </a:t>
            </a:r>
            <a:r>
              <a:rPr lang="en-US" baseline="0" dirty="0" err="1" smtClean="0"/>
              <a:t>shapefunction</a:t>
            </a:r>
            <a:r>
              <a:rPr lang="en-US" baseline="0" dirty="0" smtClean="0"/>
              <a:t> is linear in the elements of </a:t>
            </a:r>
            <a:r>
              <a:rPr lang="en-US" baseline="0" dirty="0" err="1" smtClean="0"/>
              <a:t>σ</a:t>
            </a:r>
            <a:r>
              <a:rPr lang="en-US" baseline="0" dirty="0" smtClean="0"/>
              <a:t>, a shape-based compliant controller of the form (9) can be derived and implemented on the snake robot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in the lower limit, selecting a single window located at each joint with a small window width effectively decouples shape modulation completely. In the upper limit, a single window located in the center of the mechanism with a large window width represents entirely coupled shape modulation.</a:t>
            </a:r>
          </a:p>
          <a:p>
            <a:endParaRPr lang="en-US" dirty="0" smtClean="0"/>
          </a:p>
          <a:p>
            <a:r>
              <a:rPr lang="en-US" dirty="0" smtClean="0"/>
              <a:t>additional freedom in (13) is the ability to specify how or if the activation windows move as a function of time. The method chosen in this work is to allow activation windows to move with the waveform sin(</a:t>
            </a:r>
            <a:r>
              <a:rPr lang="en-US" dirty="0" err="1" smtClean="0"/>
              <a:t>ηs</a:t>
            </a:r>
            <a:r>
              <a:rPr lang="en-US" dirty="0" smtClean="0"/>
              <a:t> − </a:t>
            </a:r>
            <a:r>
              <a:rPr lang="en-US" dirty="0" err="1" smtClean="0"/>
              <a:t>ωt</a:t>
            </a:r>
            <a:r>
              <a:rPr lang="en-US" dirty="0" smtClean="0"/>
              <a:t>) as it travels down the robot’s body</a:t>
            </a:r>
          </a:p>
          <a:p>
            <a:endParaRPr lang="en-US" dirty="0" smtClean="0"/>
          </a:p>
          <a:p>
            <a:r>
              <a:rPr lang="en-US" dirty="0" smtClean="0"/>
              <a:t>When each window center travels the distance that brings it to the original position of the window center in front of it, the window is </a:t>
            </a:r>
            <a:r>
              <a:rPr lang="en-US" dirty="0" err="1" smtClean="0"/>
              <a:t>recirculated</a:t>
            </a:r>
            <a:r>
              <a:rPr lang="en-US" dirty="0" smtClean="0"/>
              <a:t> back to its original position.</a:t>
            </a:r>
          </a:p>
          <a:p>
            <a:endParaRPr lang="en-US" dirty="0" smtClean="0"/>
          </a:p>
          <a:p>
            <a:r>
              <a:rPr lang="en-US" dirty="0" smtClean="0"/>
              <a:t>Additional constraints pass shape parameters from one window to the next at the times when the window center locations are </a:t>
            </a:r>
            <a:r>
              <a:rPr lang="en-US" dirty="0" err="1" smtClean="0"/>
              <a:t>recirculated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(9/18/16 19:16) -----</a:t>
            </a:r>
          </a:p>
          <a:p>
            <a:r>
              <a:rPr lang="en-US"/>
              <a:t>omega not 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RU_SHIELD_SIG_UNB_PMS186_100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06300"/>
            <a:ext cx="5308600" cy="1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5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23BF7-9F5A-9E42-B502-689AC6A1E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8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A2D79-D5B9-9E44-BC26-5C4012EF6E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2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70" y="776726"/>
            <a:ext cx="8229600" cy="536747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2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78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DA8B8-D04C-214E-83CE-5B60915F93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261A5-F588-D34E-A84B-E514DA90C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49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C725B-9C86-6E43-AAF9-1A329DDB2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2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A03EE-8AFD-D547-9E71-0BD0BE6F9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F1C61-654F-EF4C-B7CF-635108DFC6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5825F-7512-8045-B403-CF218AA20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690423"/>
            <a:ext cx="8229600" cy="536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31" name="Text Box 10"/>
          <p:cNvSpPr txBox="1">
            <a:spLocks noChangeArrowheads="1"/>
          </p:cNvSpPr>
          <p:nvPr/>
        </p:nvSpPr>
        <p:spPr bwMode="auto">
          <a:xfrm>
            <a:off x="4876800" y="98425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sz="2000" smtClean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58800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RU_SHIELD_LOGOTYPE_CMYK_K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" y="76200"/>
            <a:ext cx="1589962" cy="431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ヒラギノ角ゴ Pro W3" charset="0"/>
          <a:cs typeface="Genev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ヒラギノ角ゴ Pro W3" charset="0"/>
          <a:cs typeface="Geneva" charset="0"/>
        </a:defRPr>
      </a:lvl1pPr>
      <a:lvl2pPr marL="548640" indent="-28575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>
          <a:solidFill>
            <a:schemeClr val="tx2"/>
          </a:solidFill>
          <a:latin typeface="+mn-lt"/>
          <a:ea typeface="Geneva" charset="0"/>
          <a:cs typeface="Geneva" charset="0"/>
        </a:defRPr>
      </a:lvl2pPr>
      <a:lvl3pPr marL="73152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Geneva" charset="0"/>
          <a:cs typeface="Genev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839509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Arial" charset="0"/>
              </a:rPr>
              <a:t>CS Robotics Seminar F16 (Week 1) – Sept. </a:t>
            </a:r>
            <a:r>
              <a:rPr lang="en-US" sz="2000" dirty="0" smtClean="0">
                <a:solidFill>
                  <a:schemeClr val="bg2"/>
                </a:solidFill>
                <a:latin typeface="Arial" charset="0"/>
              </a:rPr>
              <a:t>19, 2016</a:t>
            </a:r>
            <a:br>
              <a:rPr lang="en-US" sz="2000" dirty="0" smtClean="0">
                <a:solidFill>
                  <a:schemeClr val="bg2"/>
                </a:solidFill>
                <a:latin typeface="Arial" charset="0"/>
              </a:rPr>
            </a:br>
            <a:r>
              <a:rPr lang="en-US" sz="2000" dirty="0" smtClean="0">
                <a:solidFill>
                  <a:schemeClr val="bg2"/>
                </a:solidFill>
                <a:latin typeface="Arial" charset="0"/>
              </a:rPr>
              <a:t/>
            </a:r>
            <a:br>
              <a:rPr lang="en-US" sz="2000" dirty="0" smtClean="0">
                <a:solidFill>
                  <a:schemeClr val="bg2"/>
                </a:solidFill>
                <a:latin typeface="Arial" charset="0"/>
              </a:rPr>
            </a:br>
            <a:r>
              <a:rPr lang="en-US" sz="2000" dirty="0" smtClean="0">
                <a:solidFill>
                  <a:schemeClr val="bg2"/>
                </a:solidFill>
                <a:latin typeface="Arial" charset="0"/>
              </a:rPr>
              <a:t/>
            </a:r>
            <a:br>
              <a:rPr lang="en-US" sz="2000" dirty="0" smtClean="0">
                <a:solidFill>
                  <a:schemeClr val="bg2"/>
                </a:solidFill>
                <a:latin typeface="Arial" charset="0"/>
              </a:rPr>
            </a:br>
            <a:r>
              <a:rPr lang="en-US" sz="2800" dirty="0" smtClean="0">
                <a:latin typeface="Arial" charset="0"/>
              </a:rPr>
              <a:t>“Shape Based Compliance </a:t>
            </a:r>
            <a:r>
              <a:rPr lang="en-US" sz="2800" dirty="0">
                <a:latin typeface="Arial" charset="0"/>
              </a:rPr>
              <a:t>in Locomotion”</a:t>
            </a:r>
            <a:r>
              <a:rPr lang="en-US" sz="2000" dirty="0">
                <a:latin typeface="Arial" charset="0"/>
              </a:rPr>
              <a:t/>
            </a:r>
            <a:br>
              <a:rPr lang="en-US" sz="2000" dirty="0">
                <a:latin typeface="Arial" charset="0"/>
              </a:rPr>
            </a:br>
            <a:r>
              <a:rPr lang="en-US" sz="1800" dirty="0" smtClean="0">
                <a:latin typeface="Arial" charset="0"/>
              </a:rPr>
              <a:t>M. Travers</a:t>
            </a:r>
            <a:r>
              <a:rPr lang="en-US" sz="1800" dirty="0">
                <a:latin typeface="Arial" charset="0"/>
              </a:rPr>
              <a:t>, </a:t>
            </a:r>
            <a:r>
              <a:rPr lang="en-US" sz="1800" dirty="0" smtClean="0">
                <a:latin typeface="Arial" charset="0"/>
              </a:rPr>
              <a:t>J. Whitman</a:t>
            </a:r>
            <a:r>
              <a:rPr lang="en-US" sz="1800" dirty="0">
                <a:latin typeface="Arial" charset="0"/>
              </a:rPr>
              <a:t>, </a:t>
            </a:r>
            <a:r>
              <a:rPr lang="en-US" sz="1800" dirty="0" smtClean="0">
                <a:latin typeface="Arial" charset="0"/>
              </a:rPr>
              <a:t>P. </a:t>
            </a:r>
            <a:r>
              <a:rPr lang="en-US" sz="1800" dirty="0" err="1" smtClean="0">
                <a:latin typeface="Arial" charset="0"/>
              </a:rPr>
              <a:t>Schiebel</a:t>
            </a:r>
            <a:r>
              <a:rPr lang="en-US" sz="1800" dirty="0">
                <a:latin typeface="Arial" charset="0"/>
              </a:rPr>
              <a:t>, </a:t>
            </a:r>
            <a:r>
              <a:rPr lang="en-US" sz="1800" dirty="0" smtClean="0">
                <a:latin typeface="Arial" charset="0"/>
              </a:rPr>
              <a:t>D. </a:t>
            </a:r>
            <a:r>
              <a:rPr lang="en-US" sz="1800" dirty="0">
                <a:latin typeface="Arial" charset="0"/>
              </a:rPr>
              <a:t>Goldman, </a:t>
            </a:r>
            <a:r>
              <a:rPr lang="en-US" sz="1800" dirty="0" smtClean="0">
                <a:latin typeface="Arial" charset="0"/>
              </a:rPr>
              <a:t>H. </a:t>
            </a:r>
            <a:r>
              <a:rPr lang="en-US" sz="1800" dirty="0" err="1" smtClean="0">
                <a:latin typeface="Arial" charset="0"/>
              </a:rPr>
              <a:t>Choset</a:t>
            </a:r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sz="1800" dirty="0" smtClean="0">
                <a:latin typeface="Arial" charset="0"/>
              </a:rPr>
              <a:t>Robotics Science and Systems (RSS) 2016</a:t>
            </a:r>
            <a:endParaRPr lang="en-US" sz="1800" dirty="0">
              <a:latin typeface="Arial" charset="0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86384"/>
            <a:ext cx="6400800" cy="1052415"/>
          </a:xfrm>
        </p:spPr>
        <p:txBody>
          <a:bodyPr/>
          <a:lstStyle/>
          <a:p>
            <a:r>
              <a:rPr lang="en-US" sz="1800" dirty="0" smtClean="0">
                <a:latin typeface="Arial" charset="0"/>
              </a:rPr>
              <a:t>Presented By: Colin Rennie</a:t>
            </a:r>
            <a:endParaRPr lang="en-US" sz="18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Hirose’s </a:t>
            </a:r>
            <a:r>
              <a:rPr lang="en-US" dirty="0" err="1" smtClean="0"/>
              <a:t>Serpenoid</a:t>
            </a:r>
            <a:r>
              <a:rPr lang="en-US" dirty="0" smtClean="0"/>
              <a:t>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Rewrite the above kinematic model into shape function form:</a:t>
            </a:r>
          </a:p>
          <a:p>
            <a:pPr lvl="1"/>
            <a:endParaRPr lang="en-US" dirty="0" smtClean="0"/>
          </a:p>
          <a:p>
            <a:pPr marL="26289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Whole Body Shape-Based Compliance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019476" y="6278538"/>
            <a:ext cx="3859190" cy="428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6-09-17 at 6.58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50" y="1385385"/>
            <a:ext cx="3136900" cy="533400"/>
          </a:xfrm>
          <a:prstGeom prst="rect">
            <a:avLst/>
          </a:prstGeom>
        </p:spPr>
      </p:pic>
      <p:pic>
        <p:nvPicPr>
          <p:cNvPr id="9" name="Picture 8" descr="Screen Shot 2016-09-17 at 7.00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2" y="1890958"/>
            <a:ext cx="6794500" cy="1371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00467" y="2897312"/>
            <a:ext cx="1627518" cy="308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6-09-17 at 7.03.3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65" y="4136319"/>
            <a:ext cx="6883400" cy="127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26777" y="5108653"/>
            <a:ext cx="2177910" cy="308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3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Amplitude parameter adapting to external forces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262890" lvl="1" indent="0">
              <a:buNone/>
            </a:pPr>
            <a:endParaRPr lang="en-US" dirty="0" smtClean="0"/>
          </a:p>
          <a:p>
            <a:pPr marL="26289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Whole Body Shape-Based Compliance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019476" y="6278538"/>
            <a:ext cx="3859190" cy="428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00467" y="2897312"/>
            <a:ext cx="1627518" cy="308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26777" y="5108653"/>
            <a:ext cx="2177910" cy="308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6-09-17 at 7.10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" y="1184882"/>
            <a:ext cx="71374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92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Defining Spatial Activation Windows</a:t>
            </a:r>
          </a:p>
          <a:p>
            <a:pPr lvl="1"/>
            <a:r>
              <a:rPr lang="en-US" dirty="0" smtClean="0"/>
              <a:t>Shape Function: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Decentralized Shape Modulation</a:t>
            </a:r>
            <a:endParaRPr lang="en-US" sz="2000" dirty="0"/>
          </a:p>
        </p:txBody>
      </p:sp>
      <p:pic>
        <p:nvPicPr>
          <p:cNvPr id="4" name="Picture 3" descr="Screen Shot 2016-09-17 at 7.28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8" y="1899992"/>
            <a:ext cx="7048500" cy="20193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52177" y="3020604"/>
            <a:ext cx="1726156" cy="147946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3614" y="2983615"/>
            <a:ext cx="1365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# Activation</a:t>
            </a:r>
          </a:p>
          <a:p>
            <a:pPr algn="ctr"/>
            <a:r>
              <a:rPr lang="en-US" sz="1800" dirty="0" smtClean="0"/>
              <a:t>Windows</a:t>
            </a:r>
            <a:endParaRPr lang="en-US" sz="1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45513" y="3575408"/>
            <a:ext cx="197260" cy="764396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0797" y="4389120"/>
            <a:ext cx="219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Window Amplitudes</a:t>
            </a:r>
            <a:endParaRPr lang="en-US" sz="18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757961" y="3674039"/>
            <a:ext cx="805873" cy="867481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13111" y="4578507"/>
            <a:ext cx="177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Window Widths</a:t>
            </a:r>
            <a:endParaRPr lang="en-US" sz="1800" dirty="0"/>
          </a:p>
        </p:txBody>
      </p:sp>
      <p:cxnSp>
        <p:nvCxnSpPr>
          <p:cNvPr id="16" name="Straight Arrow Connector 15"/>
          <p:cNvCxnSpPr>
            <a:stCxn id="17" idx="2"/>
          </p:cNvCxnSpPr>
          <p:nvPr/>
        </p:nvCxnSpPr>
        <p:spPr>
          <a:xfrm flipH="1">
            <a:off x="5683984" y="1791618"/>
            <a:ext cx="1263958" cy="1302958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40495" y="1422286"/>
            <a:ext cx="281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Window Center Locations</a:t>
            </a:r>
            <a:endParaRPr lang="en-US" sz="1800" dirty="0"/>
          </a:p>
        </p:txBody>
      </p:sp>
      <p:pic>
        <p:nvPicPr>
          <p:cNvPr id="21" name="Picture 20" descr="Screen Shot 2016-09-18 at 6.39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9" y="5245557"/>
            <a:ext cx="7226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4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Using 3 Windows, Ext. Force Effects on Amplitude Parameters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Decentralized Shape Modulation</a:t>
            </a:r>
            <a:endParaRPr lang="en-US" sz="2000" dirty="0"/>
          </a:p>
        </p:txBody>
      </p:sp>
      <p:pic>
        <p:nvPicPr>
          <p:cNvPr id="4" name="Picture 3" descr="Screen Shot 2016-09-17 at 7.34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" y="1203933"/>
            <a:ext cx="7416800" cy="535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1897" y="1652085"/>
            <a:ext cx="173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E0026"/>
                </a:solidFill>
              </a:rPr>
              <a:t>W = 3</a:t>
            </a:r>
          </a:p>
          <a:p>
            <a:r>
              <a:rPr lang="en-US" sz="1800" dirty="0" err="1" smtClean="0">
                <a:solidFill>
                  <a:srgbClr val="CE0026"/>
                </a:solidFill>
              </a:rPr>
              <a:t>σ</a:t>
            </a:r>
            <a:r>
              <a:rPr lang="en-US" sz="1800" dirty="0" smtClean="0">
                <a:solidFill>
                  <a:srgbClr val="CE0026"/>
                </a:solidFill>
              </a:rPr>
              <a:t> = (A</a:t>
            </a:r>
            <a:r>
              <a:rPr lang="en-US" sz="1800" baseline="-25000" dirty="0" smtClean="0">
                <a:solidFill>
                  <a:srgbClr val="CE0026"/>
                </a:solidFill>
              </a:rPr>
              <a:t>1</a:t>
            </a:r>
            <a:r>
              <a:rPr lang="en-US" sz="1800" dirty="0" smtClean="0">
                <a:solidFill>
                  <a:srgbClr val="CE0026"/>
                </a:solidFill>
              </a:rPr>
              <a:t>, A</a:t>
            </a:r>
            <a:r>
              <a:rPr lang="en-US" sz="1800" baseline="-25000" dirty="0" smtClean="0">
                <a:solidFill>
                  <a:srgbClr val="CE0026"/>
                </a:solidFill>
              </a:rPr>
              <a:t>2</a:t>
            </a:r>
            <a:r>
              <a:rPr lang="en-US" sz="1800" dirty="0" smtClean="0">
                <a:solidFill>
                  <a:srgbClr val="CE0026"/>
                </a:solidFill>
              </a:rPr>
              <a:t>, A</a:t>
            </a:r>
            <a:r>
              <a:rPr lang="en-US" sz="1800" baseline="-25000" dirty="0" smtClean="0">
                <a:solidFill>
                  <a:srgbClr val="CE0026"/>
                </a:solidFill>
              </a:rPr>
              <a:t>3</a:t>
            </a:r>
            <a:r>
              <a:rPr lang="en-US" sz="1800" dirty="0" smtClean="0">
                <a:solidFill>
                  <a:srgbClr val="CE0026"/>
                </a:solidFill>
              </a:rPr>
              <a:t>)</a:t>
            </a:r>
          </a:p>
          <a:p>
            <a:r>
              <a:rPr lang="en-US" sz="1800" dirty="0" err="1" smtClean="0">
                <a:solidFill>
                  <a:srgbClr val="CE0026"/>
                </a:solidFill>
              </a:rPr>
              <a:t>η</a:t>
            </a:r>
            <a:r>
              <a:rPr lang="en-US" sz="1800" dirty="0" smtClean="0">
                <a:solidFill>
                  <a:srgbClr val="CE0026"/>
                </a:solidFill>
              </a:rPr>
              <a:t> = 1.5</a:t>
            </a:r>
            <a:endParaRPr lang="en-US" sz="1800" dirty="0">
              <a:solidFill>
                <a:srgbClr val="CE00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18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Extension to Three Dimensional Motion</a:t>
            </a:r>
            <a:endParaRPr lang="en-US" sz="2000" dirty="0"/>
          </a:p>
        </p:txBody>
      </p:sp>
      <p:pic>
        <p:nvPicPr>
          <p:cNvPr id="6" name="Picture 5" descr="Screen Shot 2016-09-17 at 7.5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33" y="759830"/>
            <a:ext cx="6508957" cy="57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5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Locomotion Time Results</a:t>
            </a:r>
            <a:endParaRPr lang="en-US" sz="2000" dirty="0"/>
          </a:p>
        </p:txBody>
      </p:sp>
      <p:pic>
        <p:nvPicPr>
          <p:cNvPr id="2" name="Picture 1" descr="Screen Shot 2016-09-18 at 5.2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03" y="614170"/>
            <a:ext cx="5186567" cy="62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7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Shape 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sz="800" dirty="0" smtClean="0"/>
          </a:p>
          <a:p>
            <a:pPr lvl="1"/>
            <a:r>
              <a:rPr lang="en-US" dirty="0" smtClean="0"/>
              <a:t>Shape bases: β = [-1, 1]</a:t>
            </a:r>
            <a:endParaRPr lang="en-US" dirty="0"/>
          </a:p>
        </p:txBody>
      </p:sp>
      <p:pic>
        <p:nvPicPr>
          <p:cNvPr id="3" name="Picture 2" descr="Screen Shot 2016-09-19 at 10.55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1224123"/>
            <a:ext cx="7010400" cy="1866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69148" y="2766145"/>
            <a:ext cx="3373891" cy="308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Hexapod Robot Shape Model</a:t>
            </a:r>
            <a:endParaRPr lang="en-US" sz="2000" dirty="0"/>
          </a:p>
        </p:txBody>
      </p:sp>
      <p:pic>
        <p:nvPicPr>
          <p:cNvPr id="6" name="Picture 5" descr="Screen Shot 2016-09-19 at 10.58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2" y="3651207"/>
            <a:ext cx="7366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64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xapod Compliantly Adapting to Extreme Slope (no IMUs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324" y="1035635"/>
            <a:ext cx="8870705" cy="49897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Hexapod Robot Compliant Locomotion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405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 smtClean="0"/>
              <a:t>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933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-Dimensional Autonomous Snake-Robo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058863"/>
            <a:ext cx="8229600" cy="4629150"/>
          </a:xfrm>
        </p:spPr>
      </p:pic>
      <p:sp>
        <p:nvSpPr>
          <p:cNvPr id="6" name="TextBox 5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Videos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710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mplitude Modulation in Peg Arra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060450"/>
            <a:ext cx="8229600" cy="4629150"/>
          </a:xfrm>
        </p:spPr>
      </p:pic>
      <p:sp>
        <p:nvSpPr>
          <p:cNvPr id="5" name="TextBox 4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Videos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551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Background: Admittance Control and Compliance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Shape-Based Compliant Control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Whole Body Shape-Based Compliance (Snake)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Decentralized Shape Modulation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Outline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151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Admittance Control</a:t>
            </a:r>
          </a:p>
          <a:p>
            <a:pPr lvl="1"/>
            <a:r>
              <a:rPr lang="en-US" dirty="0" smtClean="0"/>
              <a:t>Control approach which is the inverse of impedance control</a:t>
            </a:r>
          </a:p>
          <a:p>
            <a:pPr lvl="1"/>
            <a:r>
              <a:rPr lang="en-US" dirty="0" smtClean="0"/>
              <a:t>Defines motions as a function of external force input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Background: Admittance Control</a:t>
            </a:r>
            <a:endParaRPr lang="en-US" sz="2000" dirty="0"/>
          </a:p>
        </p:txBody>
      </p:sp>
      <p:pic>
        <p:nvPicPr>
          <p:cNvPr id="5" name="Picture 4" descr="Screen Shot 2016-09-16 at 4.56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7" y="2233688"/>
            <a:ext cx="7620445" cy="32557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3868" y="6291942"/>
            <a:ext cx="828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Figure: </a:t>
            </a:r>
            <a:r>
              <a:rPr lang="en-US" sz="1200" dirty="0" err="1" smtClean="0"/>
              <a:t>Ott</a:t>
            </a:r>
            <a:r>
              <a:rPr lang="en-US" sz="1200" dirty="0"/>
              <a:t>, Christian, </a:t>
            </a:r>
            <a:r>
              <a:rPr lang="en-US" sz="1200" dirty="0" err="1"/>
              <a:t>Ranjan</a:t>
            </a:r>
            <a:r>
              <a:rPr lang="en-US" sz="1200" dirty="0"/>
              <a:t> Mukherjee, and Yoshihiko Nakamura. "Unified impedance and admittance control." Robotics and Automation (ICRA), 2010 IEEE International Conference on. IEEE, 2010.</a:t>
            </a:r>
          </a:p>
        </p:txBody>
      </p:sp>
    </p:spTree>
    <p:extLst>
      <p:ext uri="{BB962C8B-B14F-4D97-AF65-F5344CB8AC3E}">
        <p14:creationId xmlns:p14="http://schemas.microsoft.com/office/powerpoint/2010/main" val="276503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 System Dynamics</a:t>
            </a:r>
          </a:p>
          <a:p>
            <a:pPr lvl="1"/>
            <a:r>
              <a:rPr lang="en-US" dirty="0" smtClean="0"/>
              <a:t>System with </a:t>
            </a:r>
            <a:r>
              <a:rPr lang="en-US" dirty="0" err="1"/>
              <a:t>θ</a:t>
            </a:r>
            <a:r>
              <a:rPr lang="en-US" dirty="0"/>
              <a:t> ∈ R</a:t>
            </a:r>
            <a:r>
              <a:rPr lang="en-US" baseline="30000" dirty="0"/>
              <a:t>N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6289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Nominal trajectory defined by θ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dirty="0" smtClean="0"/>
              <a:t>Eqn. 1 defines second order system dynamics, low level PD controller</a:t>
            </a:r>
          </a:p>
          <a:p>
            <a:pPr lvl="1"/>
            <a:r>
              <a:rPr lang="en-US" dirty="0" smtClean="0"/>
              <a:t>Eqn. 2 defines forced spring-mass-damper linear dynamics of desired set points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Background: Admittance Control</a:t>
            </a:r>
            <a:endParaRPr lang="en-US" sz="2000" dirty="0"/>
          </a:p>
        </p:txBody>
      </p:sp>
      <p:pic>
        <p:nvPicPr>
          <p:cNvPr id="2" name="Picture 1" descr="Screen Shot 2016-09-17 at 4.30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7" y="2485717"/>
            <a:ext cx="6972300" cy="1168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141477" y="2169902"/>
            <a:ext cx="357561" cy="505488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59201" y="1775374"/>
            <a:ext cx="251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Desired joint set points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7314" y="3863425"/>
            <a:ext cx="370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Set Point Second Order Dynamics</a:t>
            </a:r>
            <a:endParaRPr lang="en-US" sz="1800" dirty="0"/>
          </a:p>
        </p:txBody>
      </p:sp>
      <p:sp>
        <p:nvSpPr>
          <p:cNvPr id="13" name="Left Brace 12"/>
          <p:cNvSpPr/>
          <p:nvPr/>
        </p:nvSpPr>
        <p:spPr>
          <a:xfrm rot="16200000">
            <a:off x="3292036" y="1343731"/>
            <a:ext cx="345211" cy="4635957"/>
          </a:xfrm>
          <a:prstGeom prst="leftBrace">
            <a:avLst/>
          </a:prstGeom>
          <a:ln>
            <a:solidFill>
              <a:srgbClr val="CE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5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Dynamic Movement Primitive (DMP)</a:t>
            </a:r>
          </a:p>
          <a:p>
            <a:pPr lvl="1"/>
            <a:r>
              <a:rPr lang="en-US" dirty="0" smtClean="0"/>
              <a:t>Generalized form of admittance control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ƒ</a:t>
            </a:r>
            <a:r>
              <a:rPr lang="en-US" dirty="0" smtClean="0"/>
              <a:t> is a forcing term, used to modulate response of y</a:t>
            </a:r>
          </a:p>
          <a:p>
            <a:pPr lvl="1"/>
            <a:r>
              <a:rPr lang="en-US" dirty="0" smtClean="0"/>
              <a:t>Freedom in choosing </a:t>
            </a:r>
            <a:r>
              <a:rPr lang="en-US" dirty="0" err="1" smtClean="0"/>
              <a:t>ƒ</a:t>
            </a:r>
            <a:r>
              <a:rPr lang="en-US" dirty="0" smtClean="0"/>
              <a:t> is what makes this a more general form of admittance control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Background: DMPs</a:t>
            </a:r>
            <a:endParaRPr lang="en-US" sz="2000" dirty="0"/>
          </a:p>
        </p:txBody>
      </p:sp>
      <p:pic>
        <p:nvPicPr>
          <p:cNvPr id="2" name="Picture 1" descr="Screen Shot 2016-09-17 at 4.30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" y="1770636"/>
            <a:ext cx="6972300" cy="116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6107" y="2071270"/>
            <a:ext cx="185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E0026"/>
                </a:solidFill>
              </a:rPr>
              <a:t>Admittance Control</a:t>
            </a:r>
          </a:p>
          <a:p>
            <a:pPr algn="ctr"/>
            <a:r>
              <a:rPr lang="en-US" sz="1400" dirty="0" smtClean="0">
                <a:solidFill>
                  <a:srgbClr val="CE0026"/>
                </a:solidFill>
              </a:rPr>
              <a:t>(</a:t>
            </a:r>
            <a:r>
              <a:rPr lang="en-US" sz="1400" dirty="0" err="1" smtClean="0">
                <a:solidFill>
                  <a:srgbClr val="CE0026"/>
                </a:solidFill>
              </a:rPr>
              <a:t>Eqn</a:t>
            </a:r>
            <a:r>
              <a:rPr lang="en-US" sz="1400" dirty="0" smtClean="0">
                <a:solidFill>
                  <a:srgbClr val="CE0026"/>
                </a:solidFill>
              </a:rPr>
              <a:t> 2)</a:t>
            </a:r>
            <a:endParaRPr lang="en-US" sz="1400" dirty="0">
              <a:solidFill>
                <a:srgbClr val="CE0026"/>
              </a:solidFill>
            </a:endParaRPr>
          </a:p>
        </p:txBody>
      </p:sp>
      <p:pic>
        <p:nvPicPr>
          <p:cNvPr id="8" name="Picture 7" descr="Screen Shot 2016-09-17 at 5.05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27" y="3211644"/>
            <a:ext cx="5245100" cy="127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22529" y="3579859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E0026"/>
                </a:solidFill>
              </a:rPr>
              <a:t>Dynamic Movement</a:t>
            </a:r>
          </a:p>
          <a:p>
            <a:pPr algn="ctr"/>
            <a:r>
              <a:rPr lang="en-US" sz="1400" b="1" dirty="0" smtClean="0">
                <a:solidFill>
                  <a:srgbClr val="CE0026"/>
                </a:solidFill>
              </a:rPr>
              <a:t>Primitive</a:t>
            </a:r>
          </a:p>
        </p:txBody>
      </p:sp>
    </p:spTree>
    <p:extLst>
      <p:ext uri="{BB962C8B-B14F-4D97-AF65-F5344CB8AC3E}">
        <p14:creationId xmlns:p14="http://schemas.microsoft.com/office/powerpoint/2010/main" val="2766114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Shape Functions</a:t>
            </a:r>
          </a:p>
          <a:p>
            <a:pPr lvl="1"/>
            <a:r>
              <a:rPr lang="en-US" dirty="0" smtClean="0"/>
              <a:t>Composed of two elements: </a:t>
            </a:r>
          </a:p>
          <a:p>
            <a:pPr lvl="2"/>
            <a:r>
              <a:rPr lang="en-US" dirty="0" smtClean="0"/>
              <a:t>(1) Shape bases</a:t>
            </a:r>
          </a:p>
          <a:p>
            <a:pPr lvl="2"/>
            <a:r>
              <a:rPr lang="en-US" dirty="0" smtClean="0"/>
              <a:t>(2) Shape parameters</a:t>
            </a:r>
          </a:p>
          <a:p>
            <a:pPr lvl="1"/>
            <a:r>
              <a:rPr lang="en-US" dirty="0" smtClean="0"/>
              <a:t>Maps a point (</a:t>
            </a:r>
            <a:r>
              <a:rPr lang="en-US" dirty="0" err="1" smtClean="0"/>
              <a:t>σ</a:t>
            </a:r>
            <a:r>
              <a:rPr lang="en-US" dirty="0"/>
              <a:t>)</a:t>
            </a:r>
            <a:r>
              <a:rPr lang="en-US" dirty="0" smtClean="0"/>
              <a:t> </a:t>
            </a:r>
            <a:r>
              <a:rPr lang="en-US" dirty="0"/>
              <a:t>in the shape parameter space </a:t>
            </a:r>
            <a:r>
              <a:rPr lang="en-US" dirty="0" err="1" smtClean="0"/>
              <a:t>Σ</a:t>
            </a:r>
            <a:r>
              <a:rPr lang="en-US" dirty="0"/>
              <a:t>, into the joint space of a mechanism, i.e., h : </a:t>
            </a:r>
            <a:r>
              <a:rPr lang="en-US" dirty="0" err="1"/>
              <a:t>Σ</a:t>
            </a:r>
            <a:r>
              <a:rPr lang="en-US" dirty="0"/>
              <a:t> → R</a:t>
            </a:r>
            <a:r>
              <a:rPr lang="en-US" baseline="30000" dirty="0"/>
              <a:t>N</a:t>
            </a:r>
            <a:r>
              <a:rPr lang="en-US" dirty="0"/>
              <a:t>, where </a:t>
            </a:r>
            <a:r>
              <a:rPr lang="en-US" dirty="0" err="1"/>
              <a:t>θ</a:t>
            </a:r>
            <a:r>
              <a:rPr lang="en-US" dirty="0"/>
              <a:t> ∈ R</a:t>
            </a:r>
            <a:r>
              <a:rPr lang="en-US" baseline="30000" dirty="0"/>
              <a:t>N</a:t>
            </a:r>
            <a:r>
              <a:rPr lang="en-US" dirty="0"/>
              <a:t> defines the joint space for an N-joint </a:t>
            </a:r>
            <a:r>
              <a:rPr lang="en-US" dirty="0" smtClean="0"/>
              <a:t>mechanism</a:t>
            </a:r>
          </a:p>
          <a:p>
            <a:pPr lvl="1"/>
            <a:endParaRPr lang="en-US" dirty="0"/>
          </a:p>
          <a:p>
            <a:r>
              <a:rPr lang="en-US" dirty="0" smtClean="0"/>
              <a:t>Linear Shape Functions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Shape-Based Compliant Control</a:t>
            </a:r>
            <a:endParaRPr lang="en-US" sz="2000" dirty="0"/>
          </a:p>
        </p:txBody>
      </p:sp>
      <p:pic>
        <p:nvPicPr>
          <p:cNvPr id="7" name="Picture 6" descr="Screen Shot 2016-09-17 at 6.17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82" y="4384755"/>
            <a:ext cx="5486400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118128" y="4265831"/>
            <a:ext cx="357561" cy="505488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35852" y="3871303"/>
            <a:ext cx="210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Shape Parameters</a:t>
            </a:r>
            <a:endParaRPr lang="en-US" sz="1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16833" y="5141190"/>
            <a:ext cx="369890" cy="567132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46953" y="5745309"/>
            <a:ext cx="15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Shape Bases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288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Linear Shape Functions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62890" lvl="1" indent="0">
              <a:buNone/>
            </a:pPr>
            <a:endParaRPr lang="en-US" sz="900" dirty="0"/>
          </a:p>
          <a:p>
            <a:pPr lvl="1"/>
            <a:r>
              <a:rPr lang="en-US" dirty="0" smtClean="0"/>
              <a:t>Above can be used to map admittance control system equations into equivalent expressions in shape space via relationships: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Which results in admittance control equation: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Shape-Based Compliant Control</a:t>
            </a:r>
            <a:endParaRPr lang="en-US" sz="2000" dirty="0"/>
          </a:p>
        </p:txBody>
      </p:sp>
      <p:pic>
        <p:nvPicPr>
          <p:cNvPr id="6" name="Picture 5" descr="Screen Shot 2016-09-17 at 6.13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47" y="3161630"/>
            <a:ext cx="5130800" cy="1739900"/>
          </a:xfrm>
          <a:prstGeom prst="rect">
            <a:avLst/>
          </a:prstGeom>
        </p:spPr>
      </p:pic>
      <p:pic>
        <p:nvPicPr>
          <p:cNvPr id="7" name="Picture 6" descr="Screen Shot 2016-09-17 at 6.17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43" y="1129901"/>
            <a:ext cx="5486400" cy="1143000"/>
          </a:xfrm>
          <a:prstGeom prst="rect">
            <a:avLst/>
          </a:prstGeom>
        </p:spPr>
      </p:pic>
      <p:pic>
        <p:nvPicPr>
          <p:cNvPr id="2" name="Picture 1" descr="Screen Shot 2016-09-17 at 6.28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58" y="5307202"/>
            <a:ext cx="6921500" cy="129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19476" y="6278538"/>
            <a:ext cx="3859190" cy="428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U_template_SHIELD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6442</TotalTime>
  <Words>1340</Words>
  <Application>Microsoft Macintosh PowerPoint</Application>
  <PresentationFormat>On-screen Show (4:3)</PresentationFormat>
  <Paragraphs>182</Paragraphs>
  <Slides>18</Slides>
  <Notes>10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RU_template_SHIELD</vt:lpstr>
      <vt:lpstr>CS Robotics Seminar F16 (Week 1) – Sept. 19, 2016   “Shape Based Compliance in Locomotion” M. Travers, J. Whitman, P. Schiebel, D. Goldman, H. Choset Robotics Science and Systems (RSS)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eburris</dc:creator>
  <cp:lastModifiedBy>Colin Rennie</cp:lastModifiedBy>
  <cp:revision>62</cp:revision>
  <dcterms:created xsi:type="dcterms:W3CDTF">2012-05-15T15:26:04Z</dcterms:created>
  <dcterms:modified xsi:type="dcterms:W3CDTF">2016-09-19T15:04:21Z</dcterms:modified>
</cp:coreProperties>
</file>